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7" r:id="rId11"/>
    <p:sldId id="265" r:id="rId12"/>
    <p:sldId id="268" r:id="rId13"/>
    <p:sldId id="269" r:id="rId14"/>
    <p:sldId id="270" r:id="rId15"/>
    <p:sldId id="273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071" autoAdjust="0"/>
    <p:restoredTop sz="94660"/>
  </p:normalViewPr>
  <p:slideViewPr>
    <p:cSldViewPr>
      <p:cViewPr varScale="1">
        <p:scale>
          <a:sx n="74" d="100"/>
          <a:sy n="74" d="100"/>
        </p:scale>
        <p:origin x="-10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60000"/>
                <a:lumOff val="40000"/>
              </a:schemeClr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857224" y="2500306"/>
            <a:ext cx="7315224" cy="1155699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Результативность методической работы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785918" y="4071942"/>
            <a:ext cx="5486416" cy="61437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2014 -2015 учебный год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857356" y="274638"/>
            <a:ext cx="5429288" cy="86834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Кадровый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состав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57200" y="1285860"/>
            <a:ext cx="4186238" cy="484030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§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Количество учителей – 42</a:t>
            </a:r>
          </a:p>
          <a:p>
            <a:pPr>
              <a:buFont typeface="Wingdings" pitchFamily="2" charset="2"/>
              <a:buChar char="§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Аттестовано – 40.</a:t>
            </a:r>
          </a:p>
          <a:p>
            <a:pPr>
              <a:buFont typeface="Wingdings" pitchFamily="2" charset="2"/>
              <a:buChar char="§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Соответствие занимаемой должности – 6 (15%)</a:t>
            </a:r>
          </a:p>
          <a:p>
            <a:pPr>
              <a:buFont typeface="Wingdings" pitchFamily="2" charset="2"/>
              <a:buChar char="§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Имеют категории: </a:t>
            </a:r>
          </a:p>
          <a:p>
            <a:pPr>
              <a:buFont typeface="Wingdings" pitchFamily="2" charset="2"/>
              <a:buChar char="ü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Высшая -10 (25%)</a:t>
            </a:r>
          </a:p>
          <a:p>
            <a:pPr>
              <a:buFont typeface="Wingdings" pitchFamily="2" charset="2"/>
              <a:buChar char="ü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Первая -  23 (57,5 %)</a:t>
            </a:r>
          </a:p>
          <a:p>
            <a:pPr>
              <a:buFont typeface="Wingdings" pitchFamily="2" charset="2"/>
              <a:buChar char="ü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Вторая – 1 (2,5%)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2014/2015 учебном  году аттестовано – 13 чел, из них 6 учителей на высшую квалификационную категорию, 6 на первую и 1 на СЗД.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500562" y="1285860"/>
            <a:ext cx="4186238" cy="4840303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Образование: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Высшее -37 учителей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Среднее специальное – 5</a:t>
            </a:r>
          </a:p>
          <a:p>
            <a:pPr>
              <a:buFont typeface="Wingdings" pitchFamily="2" charset="2"/>
              <a:buChar char="§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Стаж: </a:t>
            </a:r>
          </a:p>
          <a:p>
            <a:pPr>
              <a:buFont typeface="Wingdings" pitchFamily="2" charset="2"/>
              <a:buChar char="ü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 2-х лет -2 учителя</a:t>
            </a:r>
          </a:p>
          <a:p>
            <a:pPr>
              <a:buFont typeface="Wingdings" pitchFamily="2" charset="2"/>
              <a:buChar char="ü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 до 5 лет  - 2</a:t>
            </a:r>
          </a:p>
          <a:p>
            <a:pPr>
              <a:buFont typeface="Wingdings" pitchFamily="2" charset="2"/>
              <a:buChar char="ü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10 до 20   -  8 </a:t>
            </a:r>
          </a:p>
          <a:p>
            <a:pPr>
              <a:buFont typeface="Wingdings" pitchFamily="2" charset="2"/>
              <a:buChar char="ü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 до 25   -  11</a:t>
            </a:r>
          </a:p>
          <a:p>
            <a:pPr>
              <a:buFont typeface="Wingdings" pitchFamily="2" charset="2"/>
              <a:buChar char="ü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Свыше 25 -  20</a:t>
            </a:r>
          </a:p>
          <a:p>
            <a:pPr>
              <a:buFont typeface="Wingdings" pitchFamily="2" charset="2"/>
              <a:buChar char="§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Курсы повышения квалификации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2014 2015 учебном году прошли   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15 учителей</a:t>
            </a:r>
            <a:r>
              <a:rPr lang="en-US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руководителей </a:t>
            </a:r>
            <a:r>
              <a:rPr lang="en-US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38</a:t>
            </a:r>
            <a:r>
              <a:rPr lang="en-US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%)</a:t>
            </a: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74638"/>
            <a:ext cx="8115328" cy="86834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Работа по единой методической теме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071546"/>
            <a:ext cx="8472518" cy="505461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Методическая тема школы: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«Моделирование и развитие педагогической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системы,обеспечивающей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качество образовательного и воспитательного процессов с опорой на ключевые компетенции» ( на 5 лет)</a:t>
            </a:r>
          </a:p>
          <a:p>
            <a:pPr>
              <a:buFont typeface="Wingdings" pitchFamily="2" charset="2"/>
              <a:buChar char="§"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Обобщение опыта работы по данной теме проводится ежегодно.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2013 -2014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учебном году проведено обобщение  по проблеме             « Информационные технологии в деятельности образовательного учреждения»</a:t>
            </a:r>
          </a:p>
          <a:p>
            <a:pPr>
              <a:buFont typeface="Wingdings" pitchFamily="2" charset="2"/>
              <a:buChar char="ü"/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2014 – 2015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учебном году по проблеме « Системно –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деятельностный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подход в обучении и воспитании  при переходе на ФГОС нового поколения   Проведено обобщение темы. В обобщении участвовало- 80%</a:t>
            </a:r>
          </a:p>
          <a:p>
            <a:pPr>
              <a:buNone/>
            </a:pP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2014 – 2015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учебном году  на базе школы проведено 5 республиканских семинара и  3 районных для учителей начальных классов, татарского языка, учителей истории, гуманитарного и естественного циклов.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Районные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семинары, мастер классы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71546"/>
            <a:ext cx="8229600" cy="4768865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Начальные классы.  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 мастер –класса : 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«Системно –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деятельностный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подход и развитие интеллектуальных способностей творческого мышления младших школьников через решение нестандартных и логических задач»</a:t>
            </a:r>
          </a:p>
          <a:p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Татарский язык и литература.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 семинара :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«Системно –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деятельностный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подход   в обучение татарскому языку и литературе в условиях реализации ФГОС»</a:t>
            </a:r>
          </a:p>
          <a:p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Русский  язык и литература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 семинара- практикума :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«Современный урок развития личности в условиях поэтапного внедрения ФГОС ОО» ( Семинар учителей русского языка и литературы МБОУ « СОШ № 79» и  « Гимназии № 93. </a:t>
            </a:r>
          </a:p>
          <a:p>
            <a:pPr>
              <a:buNone/>
            </a:pP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2547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Мастер – класс . Начальные классы</a:t>
            </a:r>
            <a:b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Внеклассное мероприятие 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«Умнеем с каждым днём»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G:\Ф. рай.семинар 26.11.2014\PB2600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78" y="1142984"/>
            <a:ext cx="2314548" cy="17357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076" name="Picture 4" descr="G:\Ф. рай.семинар 26.11.2014\PB26005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79504">
            <a:off x="349604" y="1262826"/>
            <a:ext cx="2286218" cy="171451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077" name="Picture 5" descr="G:\Ф. рай.семинар 26.11.2014\PB26007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877135">
            <a:off x="6108662" y="1403716"/>
            <a:ext cx="2286015" cy="171436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079" name="Picture 7" descr="G:\Ф. рай.семинар 26.11.2014\PB26005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57818" y="3000372"/>
            <a:ext cx="2714644" cy="203580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080" name="Picture 8" descr="G:\Ф. рай.семинар 26.11.2014\PB260057.JPG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910" y="3071810"/>
            <a:ext cx="2700860" cy="20256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081" name="Picture 9" descr="G:\Ф. рай.семинар 26.11.2014\PB26007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28926" y="4429132"/>
            <a:ext cx="2886052" cy="216434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3500430" y="3357562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Интеллектуальная игра. 1 – 4  классы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5-конечная звезда 9"/>
          <p:cNvSpPr/>
          <p:nvPr/>
        </p:nvSpPr>
        <p:spPr>
          <a:xfrm rot="2664317">
            <a:off x="1337842" y="5488180"/>
            <a:ext cx="810633" cy="720519"/>
          </a:xfrm>
          <a:prstGeom prst="star5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5-конечная звезда 10"/>
          <p:cNvSpPr/>
          <p:nvPr/>
        </p:nvSpPr>
        <p:spPr>
          <a:xfrm rot="1406442">
            <a:off x="6689237" y="5490053"/>
            <a:ext cx="802502" cy="754588"/>
          </a:xfrm>
          <a:prstGeom prst="star5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43890" cy="72547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Мастер класс. Начальные классы. Фрагменты уроков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3214686"/>
            <a:ext cx="27146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3А класс. Русский язык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Тема : « Беглые гласные»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Урок – наблюдение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УчительЗарипова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О.В., первая кв. категория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G:\Ф. рай.семинар 26.11.2014\PB26002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214422"/>
            <a:ext cx="2357454" cy="17680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1" name="Picture 3" descr="G:\Ф. рай.семинар 26.11.2014\PB2600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4786322"/>
            <a:ext cx="2412358" cy="18091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2" name="Picture 4" descr="G:\Ф. рай.семинар 26.11.2014\PB26003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8" y="1214422"/>
            <a:ext cx="2403862" cy="18027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3143240" y="3143248"/>
            <a:ext cx="24288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2А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класс.Математика</a:t>
            </a:r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 : «Сложение вида 26+7. Урок изучения нового материала. Учитель Сафина А.З., первая кв. категория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4" name="Picture 6" descr="G:\Ф. рай.семинар 26.11.2014\PB26003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2198" y="1285860"/>
            <a:ext cx="2385910" cy="17892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6" name="Picture 8" descr="G:\Ф. рай.семинар 26.11.2014\PB26003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868" y="4857760"/>
            <a:ext cx="2362165" cy="177146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5857884" y="3286124"/>
            <a:ext cx="26432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2Б класс. Литературное чтение. Тема: « Брать наши меньшие»Урок систематизации знаний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Учитель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Куртымова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Л.В., первая кв. категория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G:\Ф. рай.семинар 26.11.2014\PB26003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00826" y="4929198"/>
            <a:ext cx="2314548" cy="173575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15328" cy="58259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Республиканские семинары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928670"/>
            <a:ext cx="8329642" cy="519749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Республиканский семинар в рамках стажировки учителей истории.</a:t>
            </a:r>
          </a:p>
          <a:p>
            <a:pPr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«Реализация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деятельностного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подхода к построению урока истории в условиях поэтапного внедрения ФГОС ОО» 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Республиканский семинар в рамках стажировки учителей естественного цикла.</a:t>
            </a:r>
          </a:p>
          <a:p>
            <a:pPr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«Проектирование и моделирование современного урока и внеурочной деятельности с позиции системно –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деятельностного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подхода»</a:t>
            </a:r>
          </a:p>
          <a:p>
            <a:pPr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 :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«Реализация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межпредметных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связей в процессе обучения в предметной области « Природоведение» в условиях внедрения ФГОС ОО»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Республиканский семинар в рамках стажировки учителей  татарского языка и литературы»</a:t>
            </a: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 «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«Системно –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деятельностный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подход   в обучение татарскому языку и литературе в условиях реализации ФГОС»( 2 семинара)</a:t>
            </a:r>
          </a:p>
          <a:p>
            <a:pPr>
              <a:buNone/>
            </a:pP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Республиканский семинар в рамках стажировки учителей естественного цикла.</a:t>
            </a:r>
          </a:p>
        </p:txBody>
      </p:sp>
      <p:pic>
        <p:nvPicPr>
          <p:cNvPr id="1027" name="Picture 3" descr="F:\семинар биологов\DSC075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64" y="1428736"/>
            <a:ext cx="2978205" cy="22336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31" name="Picture 7" descr="F:\семинар биологов\DSC075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0072790" y="-3214734"/>
            <a:ext cx="2828836" cy="2121627"/>
          </a:xfrm>
          <a:prstGeom prst="rect">
            <a:avLst/>
          </a:prstGeom>
          <a:noFill/>
        </p:spPr>
      </p:pic>
      <p:pic>
        <p:nvPicPr>
          <p:cNvPr id="1032" name="Picture 8" descr="F:\семинар биологов\DSC0757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364" y="3643314"/>
            <a:ext cx="3048021" cy="228601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26" name="Picture 2" descr="F:\семинар биологов\DSC07562.JPG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663" y="2428868"/>
            <a:ext cx="2667018" cy="2000263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33" name="Picture 9" descr="F:\семинар биологов\DSC0757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72198" y="2357430"/>
            <a:ext cx="2733585" cy="205018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4" name="TextBox 13"/>
          <p:cNvSpPr txBox="1"/>
          <p:nvPr/>
        </p:nvSpPr>
        <p:spPr>
          <a:xfrm>
            <a:off x="285720" y="1285860"/>
            <a:ext cx="25717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Учитель биологии Сергеева С.В., высшая квалификационная категория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72198" y="4500570"/>
            <a:ext cx="27146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Учитель биологии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Минизанова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Ф.М.., высшая квалификационная категория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8596" y="4929198"/>
            <a:ext cx="23574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Учитель химии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Силкина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Н.Н., первая квалификационная категория</a:t>
            </a:r>
            <a:endParaRPr lang="ru-RU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6572264" y="1643050"/>
            <a:ext cx="1143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 А класс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Инновационная деятельность школы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sz="2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Тема эксперимента: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«Современные подходы к организации образовательного процесса в условиях реализации новых федеральных образовательных стандартов»</a:t>
            </a:r>
          </a:p>
          <a:p>
            <a:pPr>
              <a:buNone/>
            </a:pP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Руководители: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Сорокина Валентина Геннадьевна, директор школы.</a:t>
            </a:r>
          </a:p>
          <a:p>
            <a:pPr>
              <a:buNone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Чепакова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Инна Валентиновна, заместитель директора по</a:t>
            </a:r>
          </a:p>
          <a:p>
            <a:pPr>
              <a:buNone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учебной работе.    </a:t>
            </a:r>
          </a:p>
          <a:p>
            <a:pPr>
              <a:buNone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Прокопьева Татьяна Ивановна, методист школы.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0034" y="274638"/>
            <a:ext cx="8186766" cy="72547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Экспериментальная работа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Семь учителей являются участниками Всероссийской экспериментально – творческой группы педагогов ЦДС                         « Педагогическое мастерство»</a:t>
            </a: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Майорова Лилия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Фаритовна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учитель русского языка и литературы.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Гасанова  Маргарита Николаевна, учитель начальных классов.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Нигматуллина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Фарида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Мендияровн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, учитель начальных классов.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Чепакова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Инна Валентиновна, учитель истории .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Захарова Рада Александровна, учитель истории.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Минибаева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Светлана Юрьевна, учитель информатики.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Шаяхметова Алиса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Гермогеновна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учитель технологии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14290"/>
            <a:ext cx="6643734" cy="428628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Конкурсы</a:t>
            </a:r>
            <a:endParaRPr lang="ru-RU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28596" y="785794"/>
            <a:ext cx="3929090" cy="5786478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2015 году Захарова Рада Александровна участвовала в районном  городском ,зональном  конкурсах  « Классный руководитель» и завоевала 2 место , в республиканском конкурсе  стала лауреатом.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конкурсе « Учитель года» участвовала учитель музыки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Мифтахутдинова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К.К.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3438" y="642918"/>
            <a:ext cx="4071966" cy="5857916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конкурсе « Лучший учитель» Грант получили: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Захарова Р.А, учитель истории и обществознания</a:t>
            </a:r>
          </a:p>
          <a:p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Сергеева С.В , учитель биологии.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Майорова Л.Ф , учитель русского языка и литера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туры.</a:t>
            </a: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203\Desktop\Захарова Р.А. МБОУ СОШ №79\7 награждения\nn_MT7iEL1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4714884"/>
            <a:ext cx="2143141" cy="1428760"/>
          </a:xfrm>
          <a:prstGeom prst="rect">
            <a:avLst/>
          </a:prstGeom>
          <a:noFill/>
        </p:spPr>
      </p:pic>
      <p:pic>
        <p:nvPicPr>
          <p:cNvPr id="6" name="Picture 2" descr="C:\Users\203\Desktop\респ.семинар тат языка 18.12.14\SAM_47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46" y="5072074"/>
            <a:ext cx="1937461" cy="1453096"/>
          </a:xfrm>
          <a:prstGeom prst="rect">
            <a:avLst/>
          </a:prstGeom>
          <a:noFill/>
        </p:spPr>
      </p:pic>
      <p:pic>
        <p:nvPicPr>
          <p:cNvPr id="7" name="Picture 4" descr="C:\Users\203\Desktop\17.12.2014 г\DSC0760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18" y="2000240"/>
            <a:ext cx="2238391" cy="16787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C:\Users\203\Desktop\семинары все\семинар 2013\SAM_085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0694" y="4857760"/>
            <a:ext cx="2428892" cy="182166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357166"/>
            <a:ext cx="8229600" cy="368280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Комплексно-целевые и авторские программы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57158" y="857232"/>
            <a:ext cx="4071966" cy="5197493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Модернизация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образования.Национальная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образовательная инициатива « Наша новая школа» 2010 -2015г.г. Авт. Прокопьева т.и.</a:t>
            </a:r>
          </a:p>
          <a:p>
            <a:pPr>
              <a:buFont typeface="Wingdings" pitchFamily="2" charset="2"/>
              <a:buChar char="v"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Внеурочная деятельность в начальной школе по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общеинтеллектуалному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общекультурному направлениям. 2013-2017г.г.  Авт. Прокопьева Т.И., Сорокина В.Г., Гасанова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М.Н.,Мифтахутдинова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К.К., Проскурякова Г.В. 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Рецензия  ПМЦПК и ППРО КФУ</a:t>
            </a:r>
          </a:p>
          <a:p>
            <a:pPr>
              <a:buFont typeface="Wingdings" pitchFamily="2" charset="2"/>
              <a:buChar char="v"/>
            </a:pPr>
            <a:r>
              <a:rPr lang="ru-RU" sz="1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Краеведение  « Я и мой город»(</a:t>
            </a:r>
            <a:r>
              <a:rPr lang="ru-RU" sz="1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историко</a:t>
            </a:r>
            <a:r>
              <a:rPr lang="ru-RU" sz="1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– культурологическое  направление) 2014 -2016г.г.  Авт. </a:t>
            </a:r>
            <a:r>
              <a:rPr lang="ru-RU" sz="1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Чепакова</a:t>
            </a:r>
            <a:r>
              <a:rPr lang="ru-RU" sz="1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И.В., Захарова </a:t>
            </a:r>
            <a:r>
              <a:rPr lang="ru-RU" sz="1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Р.А.,Майорова</a:t>
            </a:r>
            <a:r>
              <a:rPr lang="ru-RU" sz="1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Л.Ф. Рецензия ГАОУ ДПО « ИРО РТ»</a:t>
            </a:r>
          </a:p>
          <a:p>
            <a:pPr>
              <a:buFont typeface="Wingdings" pitchFamily="2" charset="2"/>
              <a:buChar char="v"/>
            </a:pPr>
            <a:r>
              <a:rPr lang="ru-RU" sz="1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Краеведение  « Я и мой город» (Воспитательное направление) 2014 – </a:t>
            </a:r>
            <a:r>
              <a:rPr lang="ru-RU" sz="1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2018г.г</a:t>
            </a:r>
            <a:r>
              <a:rPr lang="ru-RU" sz="1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 Авт. Прокопьева Т.И., </a:t>
            </a:r>
            <a:r>
              <a:rPr lang="ru-RU" sz="1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Шайморданова</a:t>
            </a:r>
            <a:r>
              <a:rPr lang="ru-RU" sz="1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Г.Р.</a:t>
            </a:r>
          </a:p>
          <a:p>
            <a:pPr>
              <a:buFont typeface="Wingdings" pitchFamily="2" charset="2"/>
              <a:buChar char="v"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Программа  воспитательной системы школы «Путь к сердцу  к сердцу ребёнка»  2013 – 2017г.г.</a:t>
            </a:r>
          </a:p>
          <a:p>
            <a:pPr>
              <a:buNone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Авт.  Сергеева С.В. Прокопьева Т.И..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0" y="785794"/>
            <a:ext cx="4114800" cy="5340369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Программа работы с кадрами « Современный учитель»  2013 – 2018г.г.    Авт. Прокопьева Т.И., </a:t>
            </a:r>
          </a:p>
          <a:p>
            <a:pPr>
              <a:buFont typeface="Wingdings" pitchFamily="2" charset="2"/>
              <a:buChar char="v"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Патриотическое воспитание в школе. 2010 – 2015 г.г. Авт. Прокопьева Т.И., </a:t>
            </a:r>
          </a:p>
          <a:p>
            <a:pPr>
              <a:buFont typeface="Wingdings" pitchFamily="2" charset="2"/>
              <a:buChar char="v"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 – гражданин России  2012 – 2017 г.г.</a:t>
            </a:r>
          </a:p>
          <a:p>
            <a:pPr>
              <a:buNone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Авт. Сергеева С.В. ,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Фахрутдинова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Г.С.</a:t>
            </a:r>
          </a:p>
          <a:p>
            <a:pPr>
              <a:buFont typeface="Wingdings" pitchFamily="2" charset="2"/>
              <a:buChar char="v"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Здоровье и здоровый образ жизни. «2011 -2016 г.г. Авт.  Сергеева С.В. Прокопьева Т.И.,</a:t>
            </a:r>
          </a:p>
          <a:p>
            <a:pPr>
              <a:buFont typeface="Wingdings" pitchFamily="2" charset="2"/>
              <a:buChar char="v"/>
            </a:pP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Пилотный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проект  программы  «Профилактика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аддиктивного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поведения учащихся в проектной деятельности муниципального общеобразовательного  учреждения» 2010 – 2015 г.г. Авт.  Сергеева С.В. Прокопьева Т.И., Сорокина В.Г. Ежова Н.В.</a:t>
            </a:r>
          </a:p>
          <a:p>
            <a:pPr>
              <a:buFont typeface="Wingdings" pitchFamily="2" charset="2"/>
              <a:buChar char="v"/>
            </a:pPr>
            <a:r>
              <a:rPr lang="ru-RU" sz="1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Одарённые дети – будущее страны.</a:t>
            </a:r>
          </a:p>
          <a:p>
            <a:pPr>
              <a:buNone/>
            </a:pPr>
            <a:r>
              <a:rPr lang="ru-RU" sz="1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2014 – 2019 г.г. Авт. Прокопьева Т.И., Сергеева С.В., </a:t>
            </a:r>
            <a:r>
              <a:rPr lang="ru-RU" sz="1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Нигматуллина</a:t>
            </a:r>
            <a:r>
              <a:rPr lang="ru-RU" sz="1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Ф.М., </a:t>
            </a:r>
            <a:r>
              <a:rPr lang="ru-RU" sz="1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Чепакова</a:t>
            </a:r>
            <a:r>
              <a:rPr lang="ru-RU" sz="1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И.В., </a:t>
            </a:r>
            <a:r>
              <a:rPr lang="ru-RU" sz="1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Гиниятова</a:t>
            </a:r>
            <a:r>
              <a:rPr lang="ru-RU" sz="1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Л.Х.</a:t>
            </a:r>
          </a:p>
          <a:p>
            <a:pPr>
              <a:buFont typeface="Wingdings" pitchFamily="2" charset="2"/>
              <a:buChar char="v"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Семья и школа. Навстречу друг другу</a:t>
            </a:r>
          </a:p>
          <a:p>
            <a:pPr>
              <a:buNone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2013 – 2018  г.г. Прокопьева Т.И., Сергеева С.В. ,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Минизанова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Ф.М.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00066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Педсоветы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714348" y="785795"/>
            <a:ext cx="7286676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Влияние преемственности на успешное протекание адаптационного периода при переходе из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/с в школу , на среднюю  и старшую ступени обучения(1, 5,10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v"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Системно –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деятельностный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подход в   формировании универсальной учебной деятельности- необходимое условие успешности обучения..</a:t>
            </a:r>
          </a:p>
          <a:p>
            <a:pPr lvl="0"/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v"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Педагогическое сотрудничество школы и семьи как главный способ  воспитания внутренне свободных и творческих учащихся и как одно из направлений реализации республиканской программы « На пути к успеху»</a:t>
            </a:r>
          </a:p>
          <a:p>
            <a:pPr lvl="0"/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v"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Ценности и традиции национальной культуры в образовании и воспитании подрастающего поколения»</a:t>
            </a:r>
          </a:p>
          <a:p>
            <a:pPr lvl="0"/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v"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Анализ работы школы  по реализации поставленных целей и задач и выполнению Программы развития школы.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Методический Совет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571472" y="1071546"/>
            <a:ext cx="3714776" cy="50006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Направления</a:t>
            </a:r>
            <a:r>
              <a:rPr lang="ru-RU" dirty="0" smtClean="0">
                <a:solidFill>
                  <a:srgbClr val="C00000"/>
                </a:solidFill>
              </a:rPr>
              <a:t> работы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>
          <a:xfrm>
            <a:off x="285720" y="1643050"/>
            <a:ext cx="4040188" cy="4643470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Организация методической работы.</a:t>
            </a:r>
            <a:endParaRPr lang="ru-RU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Организация работы с кадрами по отдельным направлениям.</a:t>
            </a:r>
            <a:endParaRPr lang="ru-RU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Роль классного руководителя  в образовательном процессе.</a:t>
            </a:r>
          </a:p>
          <a:p>
            <a:r>
              <a:rPr lang="ru-RU" sz="1800" b="1" dirty="0" smtClean="0">
                <a:solidFill>
                  <a:srgbClr val="002060"/>
                </a:solidFill>
              </a:rPr>
              <a:t>О подведение итогов  работы школы по ЕМТ и перспектива на 2015 – 2020г.г.</a:t>
            </a:r>
            <a:endParaRPr lang="ru-RU" sz="1800" dirty="0" smtClean="0">
              <a:solidFill>
                <a:srgbClr val="002060"/>
              </a:solidFill>
            </a:endParaRPr>
          </a:p>
          <a:p>
            <a:r>
              <a:rPr lang="ru-RU" sz="1800" b="1" dirty="0" smtClean="0">
                <a:solidFill>
                  <a:srgbClr val="002060"/>
                </a:solidFill>
              </a:rPr>
              <a:t>О состоянии преподавания отдельных предметов и работы по отдельным направлениям</a:t>
            </a:r>
            <a:endParaRPr lang="ru-RU" sz="1800" dirty="0" smtClean="0">
              <a:solidFill>
                <a:srgbClr val="002060"/>
              </a:solidFill>
            </a:endParaRPr>
          </a:p>
          <a:p>
            <a:r>
              <a:rPr lang="ru-RU" sz="1800" b="1" dirty="0" smtClean="0">
                <a:solidFill>
                  <a:srgbClr val="002060"/>
                </a:solidFill>
              </a:rPr>
              <a:t>Аналитическая деятельность  руководителей МО и МЦ</a:t>
            </a:r>
            <a:endParaRPr lang="ru-RU" sz="1800" dirty="0" smtClean="0">
              <a:solidFill>
                <a:srgbClr val="002060"/>
              </a:solidFill>
            </a:endParaRP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3"/>
          </p:nvPr>
        </p:nvSpPr>
        <p:spPr>
          <a:xfrm rot="10800000" flipV="1">
            <a:off x="4645025" y="1214422"/>
            <a:ext cx="4041775" cy="320691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Выводы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4"/>
          </p:nvPr>
        </p:nvSpPr>
        <p:spPr>
          <a:xfrm>
            <a:off x="4071934" y="1643050"/>
            <a:ext cx="4857783" cy="4929222"/>
          </a:xfrm>
        </p:spPr>
        <p:txBody>
          <a:bodyPr>
            <a:normAutofit fontScale="25000" lnSpcReduction="20000"/>
          </a:bodyPr>
          <a:lstStyle/>
          <a:p>
            <a:r>
              <a:rPr lang="ru-RU" sz="7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Методическая тема школы и вытекающие из нее темы М\О соответствовали основным задачам, стоящим перед школой. </a:t>
            </a:r>
          </a:p>
          <a:p>
            <a:r>
              <a:rPr lang="ru-RU" sz="7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Все учителя вовлечены в методическую систему школы. </a:t>
            </a:r>
          </a:p>
          <a:p>
            <a:r>
              <a:rPr lang="ru-RU" sz="7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Тематика педсоветов, заседаний МО отражает основные проблемные вопросы, которые решаются в школе в рамках реализации программы развития школы до 2015 г.</a:t>
            </a:r>
          </a:p>
          <a:p>
            <a:r>
              <a:rPr lang="ru-RU" sz="7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Анализ всей методической работы в целом позволяет сделать </a:t>
            </a:r>
            <a:r>
              <a:rPr lang="ru-RU" sz="7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вывод,что</a:t>
            </a:r>
            <a:r>
              <a:rPr lang="ru-RU" sz="7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7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7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план методической работы школы </a:t>
            </a:r>
          </a:p>
          <a:p>
            <a:pPr>
              <a:buNone/>
            </a:pPr>
            <a:r>
              <a:rPr lang="ru-RU" sz="7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выполнен. Очевидна положительная динамика роста методического и профессионального мастерства учителей.</a:t>
            </a:r>
          </a:p>
          <a:p>
            <a:endParaRPr lang="ru-RU" b="1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28596" y="1142984"/>
            <a:ext cx="850112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</a:t>
            </a:r>
            <a:endParaRPr lang="ru-RU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143108" y="274638"/>
            <a:ext cx="3357586" cy="368280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Проблемы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Текст 8"/>
          <p:cNvSpPr>
            <a:spLocks noGrp="1"/>
          </p:cNvSpPr>
          <p:nvPr>
            <p:ph sz="half" idx="1"/>
          </p:nvPr>
        </p:nvSpPr>
        <p:spPr>
          <a:xfrm>
            <a:off x="285720" y="785794"/>
            <a:ext cx="4714908" cy="5643602"/>
          </a:xfrm>
        </p:spPr>
        <p:txBody>
          <a:bodyPr>
            <a:noAutofit/>
          </a:bodyPr>
          <a:lstStyle/>
          <a:p>
            <a:pPr lvl="0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Некоторыми  учителями  не найдена такая форма организации учебного процесса, которая обеспечила бы не только усвоение учебного материала всеми учащимися на самом уроке, но и их самостоятельную познавательную деятельность, способствующую умственному развитию. А это связано с подготовкой учебного материала и выбором соответствующих методов обучения</a:t>
            </a:r>
          </a:p>
          <a:p>
            <a:pPr lvl="0">
              <a:buNone/>
            </a:pPr>
            <a:endPara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Все еще малоэффективной остается работа педагогического коллектива по формированию мотивов учения, возбуждения познавательного интереса учащихся по теме, повышения их эмоционального настроения и обеспечения единства обучения, воспитания и развития</a:t>
            </a:r>
          </a:p>
          <a:p>
            <a:pPr lvl="0"/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одержимое 9"/>
          <p:cNvSpPr>
            <a:spLocks noGrp="1"/>
          </p:cNvSpPr>
          <p:nvPr>
            <p:ph sz="half" idx="2"/>
          </p:nvPr>
        </p:nvSpPr>
        <p:spPr>
          <a:xfrm>
            <a:off x="5072066" y="857232"/>
            <a:ext cx="3614734" cy="5268931"/>
          </a:xfrm>
        </p:spPr>
        <p:txBody>
          <a:bodyPr>
            <a:normAutofit/>
          </a:bodyPr>
          <a:lstStyle/>
          <a:p>
            <a:pPr lvl="0"/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Недостаточно интенсивно идет  индивидуальное  обобщение опыта работников школы.</a:t>
            </a:r>
          </a:p>
          <a:p>
            <a:pPr lvl="0">
              <a:buNone/>
            </a:pP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/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Учителя с нежеланием принимают участие в конкурсах.</a:t>
            </a:r>
          </a:p>
          <a:p>
            <a:pPr lvl="0">
              <a:buNone/>
            </a:pPr>
            <a:endPara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 печатаются в СМИ. Данный факт объясняется не умением педагогов проводить самоанализ деятельности и систематизировать его, а так же отсутствие мотивации к данному виду  деятельност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и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 следующий учебный го</a:t>
            </a:r>
            <a:r>
              <a:rPr lang="ru-RU" sz="2800" b="1" dirty="0" smtClean="0">
                <a:solidFill>
                  <a:srgbClr val="C00000"/>
                </a:solidFill>
              </a:rPr>
              <a:t>д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idx="1"/>
          </p:nvPr>
        </p:nvSpPr>
        <p:spPr>
          <a:xfrm>
            <a:off x="457200" y="714356"/>
            <a:ext cx="4040188" cy="571505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Основные пути развития профессионализма учителя: </a:t>
            </a:r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285720" y="1285860"/>
            <a:ext cx="4211668" cy="4840303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Работа в методических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объединениях и центрах;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проблемных группах  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Инновационная деятельность, освоение новых педагогических технологий; 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Активное участие в педагогических конкурсах; 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 Трансляция собственного педагогического опыта; 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5. Использование ИКТ и др. 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6. Мотивация и создание благоприятных условий для педагогического роста. Необходимо создать такие условия, в которых педагог самостоятельно осознает необходимость повышения уровня собственных профессиональных качеств. </a:t>
            </a:r>
          </a:p>
          <a:p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3"/>
          </p:nvPr>
        </p:nvSpPr>
        <p:spPr>
          <a:xfrm>
            <a:off x="5214942" y="714357"/>
            <a:ext cx="2000264" cy="428628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Рекомендации</a:t>
            </a:r>
            <a:r>
              <a:rPr lang="ru-RU" sz="2000" dirty="0" smtClean="0">
                <a:solidFill>
                  <a:srgbClr val="00B050"/>
                </a:solidFill>
              </a:rPr>
              <a:t>: 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quarter" idx="4"/>
          </p:nvPr>
        </p:nvSpPr>
        <p:spPr>
          <a:xfrm>
            <a:off x="4572001" y="1214422"/>
            <a:ext cx="4114800" cy="4911741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2014-2015 учебном году продолжить работу по повышению профессионального мастерства преподавательского состава через систему повышения квалификации в соответствии с перспективным планом повышения квалификации учителей школы, 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через организацию работы семинаров, единых методических дней, круглых столов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214414" y="214290"/>
            <a:ext cx="2357454" cy="43971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Задачи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785794"/>
            <a:ext cx="3900486" cy="5643602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Педколлективу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начать работу над общешкольной методической темой "Организация личностно – ориентированного учебного процесса через субъективный опыт ученика»</a:t>
            </a:r>
          </a:p>
          <a:p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Обеспечивать эффективность преемственности образовательных программ на разных ступенях образования. </a:t>
            </a:r>
          </a:p>
          <a:p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-Продолжить работу по дальнейшему развитию различных форм обучения и воспитания.</a:t>
            </a:r>
          </a:p>
          <a:p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-Систематизировать работу по обеспечению социально - психолого-педагогического сопровождения. </a:t>
            </a:r>
          </a:p>
          <a:p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4500562" y="571481"/>
            <a:ext cx="4429156" cy="5500726"/>
          </a:xfrm>
        </p:spPr>
        <p:txBody>
          <a:bodyPr>
            <a:normAutofit fontScale="25000" lnSpcReduction="20000"/>
          </a:bodyPr>
          <a:lstStyle/>
          <a:p>
            <a:pPr>
              <a:buFont typeface="Wingdings" pitchFamily="2" charset="2"/>
              <a:buChar char="§"/>
            </a:pPr>
            <a:r>
              <a:rPr lang="ru-RU" sz="4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Создавать условия, способствующие повышению качества образования и воспитания.</a:t>
            </a:r>
          </a:p>
          <a:p>
            <a:pPr>
              <a:buFont typeface="Wingdings" pitchFamily="2" charset="2"/>
              <a:buChar char="§"/>
            </a:pPr>
            <a:endParaRPr lang="ru-RU" sz="7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7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-Продолжить работу по организации итоговой аттестации в форме ЕГЭ.</a:t>
            </a:r>
          </a:p>
          <a:p>
            <a:endParaRPr lang="ru-RU" sz="7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7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-Продолжить работу по использованию новых педагогических технологий.</a:t>
            </a:r>
          </a:p>
          <a:p>
            <a:endParaRPr lang="ru-RU" sz="7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7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-Продолжить выявление и оказание поддержки одаренным детям. </a:t>
            </a:r>
          </a:p>
          <a:p>
            <a:endParaRPr lang="ru-RU" sz="7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7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-Продолжить совершенствование информатизации образовательного процесса. </a:t>
            </a:r>
          </a:p>
          <a:p>
            <a:endParaRPr lang="ru-RU" sz="7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7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-Совершенствовать организацию учебного процесса в целях сохранения и укрепления здоровья обучающихся</a:t>
            </a:r>
            <a:endParaRPr lang="ru-RU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1413</TotalTime>
  <Words>1649</Words>
  <PresentationFormat>Экран (4:3)</PresentationFormat>
  <Paragraphs>167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Результативность методической работы</vt:lpstr>
      <vt:lpstr>Кадровый состав</vt:lpstr>
      <vt:lpstr>Работа по единой методической теме</vt:lpstr>
      <vt:lpstr>Районные семинары, мастер классы</vt:lpstr>
      <vt:lpstr>Мастер – класс . Начальные классы Внеклассное мероприятие  «Умнеем с каждым днём»</vt:lpstr>
      <vt:lpstr> Мастер класс. Начальные классы. Фрагменты уроков</vt:lpstr>
      <vt:lpstr>Республиканские семинары</vt:lpstr>
      <vt:lpstr>Республиканский семинар в рамках стажировки учителей естественного цикла.</vt:lpstr>
      <vt:lpstr>Инновационная деятельность школы</vt:lpstr>
      <vt:lpstr>Экспериментальная работа</vt:lpstr>
      <vt:lpstr>Конкурсы</vt:lpstr>
      <vt:lpstr>Комплексно-целевые и авторские программы</vt:lpstr>
      <vt:lpstr>Педсоветы</vt:lpstr>
      <vt:lpstr>Методический Совет</vt:lpstr>
      <vt:lpstr>Проблемы</vt:lpstr>
      <vt:lpstr>На следующий учебный год</vt:lpstr>
      <vt:lpstr>Задачи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Методическая работа</dc:title>
  <dc:creator>203</dc:creator>
  <cp:lastModifiedBy>203</cp:lastModifiedBy>
  <cp:revision>109</cp:revision>
  <dcterms:created xsi:type="dcterms:W3CDTF">2014-12-24T08:07:45Z</dcterms:created>
  <dcterms:modified xsi:type="dcterms:W3CDTF">2015-06-01T11:48:43Z</dcterms:modified>
</cp:coreProperties>
</file>